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68" r:id="rId4"/>
    <p:sldId id="269" r:id="rId5"/>
    <p:sldId id="258" r:id="rId6"/>
    <p:sldId id="259" r:id="rId7"/>
    <p:sldId id="260" r:id="rId8"/>
    <p:sldId id="270" r:id="rId9"/>
    <p:sldId id="271" r:id="rId10"/>
    <p:sldId id="272" r:id="rId11"/>
    <p:sldId id="273" r:id="rId12"/>
    <p:sldId id="274" r:id="rId13"/>
    <p:sldId id="275" r:id="rId14"/>
    <p:sldId id="276" r:id="rId15"/>
    <p:sldId id="277" r:id="rId16"/>
    <p:sldId id="285" r:id="rId17"/>
    <p:sldId id="286" r:id="rId18"/>
    <p:sldId id="278" r:id="rId19"/>
    <p:sldId id="279" r:id="rId20"/>
    <p:sldId id="280" r:id="rId21"/>
    <p:sldId id="281" r:id="rId22"/>
    <p:sldId id="282" r:id="rId23"/>
    <p:sldId id="283" r:id="rId24"/>
    <p:sldId id="284" r:id="rId2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1" d="100"/>
          <a:sy n="71" d="100"/>
        </p:scale>
        <p:origin x="618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B722F32-FECC-4C7A-90B0-18B24FB6FAB5}" type="doc">
      <dgm:prSet loTypeId="urn:microsoft.com/office/officeart/2005/8/layout/arrow5" loCatId="relationship" qsTypeId="urn:microsoft.com/office/officeart/2005/8/quickstyle/simple5" qsCatId="simple" csTypeId="urn:microsoft.com/office/officeart/2005/8/colors/colorful4" csCatId="colorful" phldr="1"/>
      <dgm:spPr/>
      <dgm:t>
        <a:bodyPr/>
        <a:lstStyle/>
        <a:p>
          <a:endParaRPr lang="en-GB"/>
        </a:p>
      </dgm:t>
    </dgm:pt>
    <dgm:pt modelId="{5F399D85-41B2-4B0E-B70E-6CD8BE8B4273}">
      <dgm:prSet phldrT="[Text]"/>
      <dgm:spPr>
        <a:solidFill>
          <a:srgbClr val="C00000"/>
        </a:solidFill>
      </dgm:spPr>
      <dgm:t>
        <a:bodyPr/>
        <a:lstStyle/>
        <a:p>
          <a:r>
            <a:rPr lang="el-GR" dirty="0" smtClean="0"/>
            <a:t>Κόστος</a:t>
          </a:r>
          <a:endParaRPr lang="en-GB" dirty="0"/>
        </a:p>
      </dgm:t>
    </dgm:pt>
    <dgm:pt modelId="{196997C8-FC52-457C-9DAF-64A33FD39139}" type="parTrans" cxnId="{282176F6-2E04-4E32-822A-BDEBDB61A4B1}">
      <dgm:prSet/>
      <dgm:spPr/>
      <dgm:t>
        <a:bodyPr/>
        <a:lstStyle/>
        <a:p>
          <a:endParaRPr lang="en-GB"/>
        </a:p>
      </dgm:t>
    </dgm:pt>
    <dgm:pt modelId="{40A82901-7EC5-4A86-B9A0-2B54B05F517A}" type="sibTrans" cxnId="{282176F6-2E04-4E32-822A-BDEBDB61A4B1}">
      <dgm:prSet/>
      <dgm:spPr/>
      <dgm:t>
        <a:bodyPr/>
        <a:lstStyle/>
        <a:p>
          <a:endParaRPr lang="en-GB"/>
        </a:p>
      </dgm:t>
    </dgm:pt>
    <dgm:pt modelId="{64FA876D-BDA7-4136-B9DC-B58BA3ECB4C5}">
      <dgm:prSet phldrT="[Text]"/>
      <dgm:spPr>
        <a:solidFill>
          <a:srgbClr val="00B0F0"/>
        </a:solidFill>
      </dgm:spPr>
      <dgm:t>
        <a:bodyPr/>
        <a:lstStyle/>
        <a:p>
          <a:r>
            <a:rPr lang="el-GR" dirty="0" smtClean="0"/>
            <a:t>Ρίσκο</a:t>
          </a:r>
          <a:endParaRPr lang="en-GB" dirty="0"/>
        </a:p>
      </dgm:t>
    </dgm:pt>
    <dgm:pt modelId="{F68B61B6-F7F6-4183-B858-AC3F5D8F210A}" type="parTrans" cxnId="{C2F8ACE0-42C8-418C-80FC-BE2C7A1E7F30}">
      <dgm:prSet/>
      <dgm:spPr/>
      <dgm:t>
        <a:bodyPr/>
        <a:lstStyle/>
        <a:p>
          <a:endParaRPr lang="en-GB"/>
        </a:p>
      </dgm:t>
    </dgm:pt>
    <dgm:pt modelId="{5F2E1956-0035-43BB-907A-EAFAE861673E}" type="sibTrans" cxnId="{C2F8ACE0-42C8-418C-80FC-BE2C7A1E7F30}">
      <dgm:prSet/>
      <dgm:spPr/>
      <dgm:t>
        <a:bodyPr/>
        <a:lstStyle/>
        <a:p>
          <a:endParaRPr lang="en-GB"/>
        </a:p>
      </dgm:t>
    </dgm:pt>
    <dgm:pt modelId="{6459B524-FCD0-4A88-8428-D234406DDBDA}">
      <dgm:prSet phldrT="[Text]"/>
      <dgm:spPr>
        <a:solidFill>
          <a:schemeClr val="accent1"/>
        </a:solidFill>
      </dgm:spPr>
      <dgm:t>
        <a:bodyPr/>
        <a:lstStyle/>
        <a:p>
          <a:r>
            <a:rPr lang="el-GR" dirty="0" smtClean="0"/>
            <a:t>Εταιρική διακυβέρνηση</a:t>
          </a:r>
          <a:endParaRPr lang="en-GB" dirty="0"/>
        </a:p>
      </dgm:t>
    </dgm:pt>
    <dgm:pt modelId="{00DAEFAB-C1EB-42B2-BB15-B5132EA163F6}" type="parTrans" cxnId="{CA9156D6-723C-4CF9-AA51-DA1A29D380D7}">
      <dgm:prSet/>
      <dgm:spPr/>
      <dgm:t>
        <a:bodyPr/>
        <a:lstStyle/>
        <a:p>
          <a:endParaRPr lang="en-GB"/>
        </a:p>
      </dgm:t>
    </dgm:pt>
    <dgm:pt modelId="{12D4799E-8CD7-45FB-B3E1-5F558A6099E6}" type="sibTrans" cxnId="{CA9156D6-723C-4CF9-AA51-DA1A29D380D7}">
      <dgm:prSet/>
      <dgm:spPr/>
      <dgm:t>
        <a:bodyPr/>
        <a:lstStyle/>
        <a:p>
          <a:endParaRPr lang="en-GB"/>
        </a:p>
      </dgm:t>
    </dgm:pt>
    <dgm:pt modelId="{49BAF67F-3360-45C2-A964-B17CD352790F}" type="pres">
      <dgm:prSet presAssocID="{BB722F32-FECC-4C7A-90B0-18B24FB6FAB5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A044B9BA-F05A-416C-B887-A5D71D8F3D01}" type="pres">
      <dgm:prSet presAssocID="{5F399D85-41B2-4B0E-B70E-6CD8BE8B4273}" presName="arrow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CE15083D-4EBC-4BCE-A70C-8869ADA59AF9}" type="pres">
      <dgm:prSet presAssocID="{64FA876D-BDA7-4136-B9DC-B58BA3ECB4C5}" presName="arrow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6218DAFA-A0BA-4748-9FDC-0DDB3D4A9E16}" type="pres">
      <dgm:prSet presAssocID="{6459B524-FCD0-4A88-8428-D234406DDBDA}" presName="arrow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CA9156D6-723C-4CF9-AA51-DA1A29D380D7}" srcId="{BB722F32-FECC-4C7A-90B0-18B24FB6FAB5}" destId="{6459B524-FCD0-4A88-8428-D234406DDBDA}" srcOrd="2" destOrd="0" parTransId="{00DAEFAB-C1EB-42B2-BB15-B5132EA163F6}" sibTransId="{12D4799E-8CD7-45FB-B3E1-5F558A6099E6}"/>
    <dgm:cxn modelId="{5FC2FBB3-C3B4-43D5-ABA5-C70B3D6F2E63}" type="presOf" srcId="{5F399D85-41B2-4B0E-B70E-6CD8BE8B4273}" destId="{A044B9BA-F05A-416C-B887-A5D71D8F3D01}" srcOrd="0" destOrd="0" presId="urn:microsoft.com/office/officeart/2005/8/layout/arrow5"/>
    <dgm:cxn modelId="{63B1FDB8-5DB8-4F58-84C0-0999557D22F6}" type="presOf" srcId="{64FA876D-BDA7-4136-B9DC-B58BA3ECB4C5}" destId="{CE15083D-4EBC-4BCE-A70C-8869ADA59AF9}" srcOrd="0" destOrd="0" presId="urn:microsoft.com/office/officeart/2005/8/layout/arrow5"/>
    <dgm:cxn modelId="{B67912BB-EAE7-46D2-BFAF-CC5F393932BF}" type="presOf" srcId="{BB722F32-FECC-4C7A-90B0-18B24FB6FAB5}" destId="{49BAF67F-3360-45C2-A964-B17CD352790F}" srcOrd="0" destOrd="0" presId="urn:microsoft.com/office/officeart/2005/8/layout/arrow5"/>
    <dgm:cxn modelId="{A874C79F-4A5F-48B5-AA19-596A1C164F1B}" type="presOf" srcId="{6459B524-FCD0-4A88-8428-D234406DDBDA}" destId="{6218DAFA-A0BA-4748-9FDC-0DDB3D4A9E16}" srcOrd="0" destOrd="0" presId="urn:microsoft.com/office/officeart/2005/8/layout/arrow5"/>
    <dgm:cxn modelId="{282176F6-2E04-4E32-822A-BDEBDB61A4B1}" srcId="{BB722F32-FECC-4C7A-90B0-18B24FB6FAB5}" destId="{5F399D85-41B2-4B0E-B70E-6CD8BE8B4273}" srcOrd="0" destOrd="0" parTransId="{196997C8-FC52-457C-9DAF-64A33FD39139}" sibTransId="{40A82901-7EC5-4A86-B9A0-2B54B05F517A}"/>
    <dgm:cxn modelId="{C2F8ACE0-42C8-418C-80FC-BE2C7A1E7F30}" srcId="{BB722F32-FECC-4C7A-90B0-18B24FB6FAB5}" destId="{64FA876D-BDA7-4136-B9DC-B58BA3ECB4C5}" srcOrd="1" destOrd="0" parTransId="{F68B61B6-F7F6-4183-B858-AC3F5D8F210A}" sibTransId="{5F2E1956-0035-43BB-907A-EAFAE861673E}"/>
    <dgm:cxn modelId="{C1113DA4-E9D6-4D88-AAD4-9EE34BCB054D}" type="presParOf" srcId="{49BAF67F-3360-45C2-A964-B17CD352790F}" destId="{A044B9BA-F05A-416C-B887-A5D71D8F3D01}" srcOrd="0" destOrd="0" presId="urn:microsoft.com/office/officeart/2005/8/layout/arrow5"/>
    <dgm:cxn modelId="{DB345B54-7D52-465B-8E95-692C2E898C1C}" type="presParOf" srcId="{49BAF67F-3360-45C2-A964-B17CD352790F}" destId="{CE15083D-4EBC-4BCE-A70C-8869ADA59AF9}" srcOrd="1" destOrd="0" presId="urn:microsoft.com/office/officeart/2005/8/layout/arrow5"/>
    <dgm:cxn modelId="{3B2C0905-C72A-48AF-9E96-5A5BBD724A3A}" type="presParOf" srcId="{49BAF67F-3360-45C2-A964-B17CD352790F}" destId="{6218DAFA-A0BA-4748-9FDC-0DDB3D4A9E16}" srcOrd="2" destOrd="0" presId="urn:microsoft.com/office/officeart/2005/8/layout/arrow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044B9BA-F05A-416C-B887-A5D71D8F3D01}">
      <dsp:nvSpPr>
        <dsp:cNvPr id="0" name=""/>
        <dsp:cNvSpPr/>
      </dsp:nvSpPr>
      <dsp:spPr>
        <a:xfrm>
          <a:off x="1634438" y="585"/>
          <a:ext cx="1719692" cy="1719692"/>
        </a:xfrm>
        <a:prstGeom prst="downArrow">
          <a:avLst>
            <a:gd name="adj1" fmla="val 50000"/>
            <a:gd name="adj2" fmla="val 35000"/>
          </a:avLst>
        </a:prstGeom>
        <a:solidFill>
          <a:srgbClr val="C00000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1500" kern="1200" dirty="0" smtClean="0"/>
            <a:t>Κόστος</a:t>
          </a:r>
          <a:endParaRPr lang="en-GB" sz="1500" kern="1200" dirty="0"/>
        </a:p>
      </dsp:txBody>
      <dsp:txXfrm>
        <a:off x="2064361" y="585"/>
        <a:ext cx="859846" cy="1418746"/>
      </dsp:txXfrm>
    </dsp:sp>
    <dsp:sp modelId="{CE15083D-4EBC-4BCE-A70C-8869ADA59AF9}">
      <dsp:nvSpPr>
        <dsp:cNvPr id="0" name=""/>
        <dsp:cNvSpPr/>
      </dsp:nvSpPr>
      <dsp:spPr>
        <a:xfrm rot="7200000">
          <a:off x="2628395" y="1722169"/>
          <a:ext cx="1719692" cy="1719692"/>
        </a:xfrm>
        <a:prstGeom prst="downArrow">
          <a:avLst>
            <a:gd name="adj1" fmla="val 50000"/>
            <a:gd name="adj2" fmla="val 35000"/>
          </a:avLst>
        </a:prstGeom>
        <a:solidFill>
          <a:srgbClr val="00B0F0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1500" kern="1200" dirty="0" smtClean="0"/>
            <a:t>Ρίσκο</a:t>
          </a:r>
          <a:endParaRPr lang="en-GB" sz="1500" kern="1200" dirty="0"/>
        </a:p>
      </dsp:txBody>
      <dsp:txXfrm rot="-5400000">
        <a:off x="2909181" y="2227329"/>
        <a:ext cx="1418746" cy="859846"/>
      </dsp:txXfrm>
    </dsp:sp>
    <dsp:sp modelId="{6218DAFA-A0BA-4748-9FDC-0DDB3D4A9E16}">
      <dsp:nvSpPr>
        <dsp:cNvPr id="0" name=""/>
        <dsp:cNvSpPr/>
      </dsp:nvSpPr>
      <dsp:spPr>
        <a:xfrm rot="14400000">
          <a:off x="640481" y="1722169"/>
          <a:ext cx="1719692" cy="1719692"/>
        </a:xfrm>
        <a:prstGeom prst="downArrow">
          <a:avLst>
            <a:gd name="adj1" fmla="val 50000"/>
            <a:gd name="adj2" fmla="val 35000"/>
          </a:avLst>
        </a:prstGeom>
        <a:solidFill>
          <a:schemeClr val="accent1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1500" kern="1200" dirty="0" smtClean="0"/>
            <a:t>Εταιρική διακυβέρνηση</a:t>
          </a:r>
          <a:endParaRPr lang="en-GB" sz="1500" kern="1200" dirty="0"/>
        </a:p>
      </dsp:txBody>
      <dsp:txXfrm rot="5400000">
        <a:off x="660641" y="2227329"/>
        <a:ext cx="1418746" cy="85984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arrow5">
  <dgm:title val=""/>
  <dgm:desc val=""/>
  <dgm:catLst>
    <dgm:cat type="relationship" pri="6000"/>
    <dgm:cat type="process" pri="3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ch" ptType="node" func="cnt" op="equ" val="2">
        <dgm:choose name="Name2">
          <dgm:if name="Name3" func="var" arg="dir" op="equ" val="norm">
            <dgm:alg type="cycle">
              <dgm:param type="rotPath" val="alongPath"/>
              <dgm:param type="stAng" val="270"/>
            </dgm:alg>
          </dgm:if>
          <dgm:else name="Name4">
            <dgm:alg type="cycle">
              <dgm:param type="rotPath" val="alongPath"/>
              <dgm:param type="stAng" val="90"/>
              <dgm:param type="spanAng" val="-360"/>
            </dgm:alg>
          </dgm:else>
        </dgm:choose>
      </dgm:if>
      <dgm:else name="Name5">
        <dgm:choose name="Name6">
          <dgm:if name="Name7" func="var" arg="dir" op="equ" val="norm">
            <dgm:alg type="cycle">
              <dgm:param type="rotPath" val="alongPath"/>
            </dgm:alg>
          </dgm:if>
          <dgm:else name="Name8">
            <dgm:alg type="cycle">
              <dgm:param type="rotPath" val="alongPath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lte" val="2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0.1"/>
          <dgm:constr type="sibSp" refType="h" op="lte" fact="0.1"/>
          <dgm:constr type="diam" refType="w" refFor="ch" refPtType="node" op="equ" fact="1.1"/>
        </dgm:constrLst>
      </dgm:if>
      <dgm:if name="Name11" axis="ch" ptType="node" func="cnt" op="equ" val="5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2"/>
          <dgm:constr type="sibSp" refType="h" op="lte" fact="0.1"/>
        </dgm:constrLst>
      </dgm:if>
      <dgm:if name="Name12" axis="ch" ptType="node" func="cnt" op="equ" val="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3" axis="ch" ptType="node" func="cnt" op="equ" val="7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4" axis="ch" ptType="node" func="cnt" op="equ" val="8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/>
          <dgm:constr type="sibSp" refType="h" op="lte" fact="0.1"/>
        </dgm:constrLst>
      </dgm:if>
      <dgm:if name="Name15" axis="ch" ptType="node" func="cnt" op="gte" val="9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else name="Name1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35"/>
        </dgm:constrLst>
      </dgm:else>
    </dgm:choose>
    <dgm:ruleLst/>
    <dgm:forEach name="Name17" axis="ch" ptType="node">
      <dgm:layoutNode name="arrow">
        <dgm:varLst>
          <dgm:bulletEnabled val="1"/>
        </dgm:varLst>
        <dgm:alg type="tx"/>
        <dgm:shape xmlns:r="http://schemas.openxmlformats.org/officeDocument/2006/relationships" type="downArrow" r:blip="">
          <dgm:adjLst>
            <dgm:adj idx="2" val="0.35"/>
          </dgm:adjLst>
        </dgm:shape>
        <dgm:presOf axis="desOrSelf" ptType="node"/>
        <dgm:constrLst/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242851"/>
            <a:ext cx="8968084" cy="275942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1716" y="4243845"/>
            <a:ext cx="3077108" cy="27694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0" y="2590078"/>
            <a:ext cx="8968085" cy="1660332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9111715" y="2590078"/>
            <a:ext cx="3077109" cy="16603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0322" y="2733709"/>
            <a:ext cx="8144134" cy="1373070"/>
          </a:xfrm>
        </p:spPr>
        <p:txBody>
          <a:bodyPr anchor="b">
            <a:noAutofit/>
          </a:bodyPr>
          <a:lstStyle>
            <a:lvl1pPr algn="r"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0322" y="4394039"/>
            <a:ext cx="8144134" cy="1117687"/>
          </a:xfrm>
        </p:spPr>
        <p:txBody>
          <a:bodyPr>
            <a:normAutofit/>
          </a:bodyPr>
          <a:lstStyle>
            <a:lvl1pPr marL="0" indent="0" algn="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ABE3C1-DBE1-495D-B57B-2849774B866A}" type="datetimeFigureOut">
              <a:rPr lang="en-US" dirty="0"/>
              <a:t>9/25/2015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55346" y="2750337"/>
            <a:ext cx="1171888" cy="1356442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4711616"/>
            <a:ext cx="9613859" cy="453051"/>
          </a:xfrm>
        </p:spPr>
        <p:txBody>
          <a:bodyPr anchor="b">
            <a:normAutofit/>
          </a:bodyPr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0322" y="609597"/>
            <a:ext cx="9613859" cy="3589575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19" y="5169583"/>
            <a:ext cx="9613862" cy="62297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6C117F-5CCF-4837-BE5F-2B92066CAFAF}" type="datetimeFigureOut">
              <a:rPr lang="en-US" dirty="0"/>
              <a:t>9/25/2015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309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609597"/>
            <a:ext cx="9613858" cy="3592750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B90BD-B6CE-46B7-997F-7313B992CCDC}" type="datetimeFigureOut">
              <a:rPr lang="en-US" dirty="0"/>
              <a:t>9/25/2015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61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3" name="Picture 12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7856" y="609598"/>
            <a:ext cx="8718877" cy="3036061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402288" y="3653379"/>
            <a:ext cx="815657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B9D11F-B188-461D-B23F-39381795C052}" type="datetimeFigureOut">
              <a:rPr lang="en-US" dirty="0"/>
              <a:t>9/25/2015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583572" y="74811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9662809" y="30335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0" name="Picture 9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4711615"/>
            <a:ext cx="9613862" cy="5885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0" y="5300149"/>
            <a:ext cx="9613862" cy="50225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E6D8D9-55A2-4063-B0F3-121F44549695}" type="datetimeFigureOut">
              <a:rPr lang="en-US" dirty="0"/>
              <a:t>9/25/2015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4" name="Picture 13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" name="Rectangle 16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69222" y="753228"/>
            <a:ext cx="9624960" cy="108093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60946" y="2336873"/>
            <a:ext cx="307003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0322" y="3022673"/>
            <a:ext cx="3049702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56025" y="233687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945470" y="3022673"/>
            <a:ext cx="3063240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24156" y="2336873"/>
            <a:ext cx="30700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224156" y="3022673"/>
            <a:ext cx="3070025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24536-994D-4021-A283-9F449C0DB509}" type="datetimeFigureOut">
              <a:rPr lang="en-US" dirty="0"/>
              <a:t>9/25/2015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0322" y="753228"/>
            <a:ext cx="9613860" cy="108093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0318" y="4297503"/>
            <a:ext cx="30497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0318" y="2336873"/>
            <a:ext cx="30497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0318" y="4873765"/>
            <a:ext cx="3049705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45471" y="429750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945470" y="2336873"/>
            <a:ext cx="3063240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944117" y="4873764"/>
            <a:ext cx="3067297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30678" y="4297503"/>
            <a:ext cx="30635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230677" y="2336873"/>
            <a:ext cx="30635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230553" y="4873762"/>
            <a:ext cx="3067563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BBB78-C96F-47B7-AB17-D852CA960AC9}" type="datetimeFigureOut">
              <a:rPr lang="en-US" dirty="0"/>
              <a:t>9/25/2015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3F48C-C7C6-4055-9F49-3777875E72AE}" type="datetimeFigureOut">
              <a:rPr lang="en-US" dirty="0"/>
              <a:t>9/25/2015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 rot="5400000">
            <a:off x="8116207" y="1869395"/>
            <a:ext cx="5106988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 rot="5400000">
            <a:off x="9868202" y="5372403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129231" y="609597"/>
            <a:ext cx="1073802" cy="435376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0322" y="609597"/>
            <a:ext cx="8870004" cy="532658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07126" y="5936187"/>
            <a:ext cx="2743200" cy="365125"/>
          </a:xfrm>
        </p:spPr>
        <p:txBody>
          <a:bodyPr/>
          <a:lstStyle/>
          <a:p>
            <a:fld id="{6178E61D-D431-422C-9764-11DAFE33AB63}" type="datetimeFigureOut">
              <a:rPr lang="en-US" dirty="0"/>
              <a:t>9/25/2015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0321" y="5936188"/>
            <a:ext cx="6126805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097550" y="5398633"/>
            <a:ext cx="1154151" cy="1090789"/>
          </a:xfrm>
        </p:spPr>
        <p:txBody>
          <a:bodyPr anchor="t"/>
          <a:lstStyle>
            <a:lvl1pPr algn="ctr">
              <a:defRPr/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DE42F4-6EEF-4EF7-8ED4-2208F0F89A08}" type="datetimeFigureOut">
              <a:rPr lang="en-US" dirty="0"/>
              <a:t>9/25/2015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086907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4" y="4087901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-2" y="2726267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5" y="2726267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2869895"/>
            <a:ext cx="9613860" cy="1090788"/>
          </a:xfrm>
        </p:spPr>
        <p:txBody>
          <a:bodyPr anchor="ctr">
            <a:normAutofit/>
          </a:bodyPr>
          <a:lstStyle>
            <a:lvl1pPr algn="r"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2" y="4232171"/>
            <a:ext cx="9613860" cy="1704017"/>
          </a:xfrm>
        </p:spPr>
        <p:txBody>
          <a:bodyPr>
            <a:normAutofit/>
          </a:bodyPr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578ACC-22D6-47C1-A373-4FD133E34F3C}" type="datetimeFigureOut">
              <a:rPr lang="en-US" dirty="0"/>
              <a:t>9/25/2015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729455" y="286989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0320" y="2336873"/>
            <a:ext cx="4698358" cy="359931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94123" y="2336873"/>
            <a:ext cx="4700058" cy="359931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5A6C69-6797-4E8A-BF37-F2C3751466E9}" type="datetimeFigureOut">
              <a:rPr lang="en-US" dirty="0"/>
              <a:t>9/25/2015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1" name="Picture 10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753229"/>
            <a:ext cx="9613863" cy="10809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6350" y="2336873"/>
            <a:ext cx="4472327" cy="69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0322" y="3030008"/>
            <a:ext cx="4698355" cy="290617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820154" y="2336873"/>
            <a:ext cx="4474028" cy="69207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94123" y="3030008"/>
            <a:ext cx="4700059" cy="290617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014A1-A632-4878-A0D3-F52BA7563730}" type="datetimeFigureOut">
              <a:rPr lang="en-US" dirty="0"/>
              <a:t>9/25/2015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7" name="Picture 6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9F462-093F-4566-844B-4C71F2739DA5}" type="datetimeFigureOut">
              <a:rPr lang="en-US" dirty="0"/>
              <a:t>9/25/2015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D-ShadowShor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24A7AC-904D-4781-85BA-7D10C17ED021}" type="datetimeFigureOut">
              <a:rPr lang="en-US" dirty="0"/>
              <a:t>9/25/2015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1" y="753227"/>
            <a:ext cx="9613859" cy="108094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5846" y="2336873"/>
            <a:ext cx="5608336" cy="359931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2336872"/>
            <a:ext cx="3790078" cy="359931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31444B-B92B-4E27-8C94-BB93EAF5CB18}" type="datetimeFigureOut">
              <a:rPr lang="en-US" dirty="0"/>
              <a:t>9/25/2015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3" y="753228"/>
            <a:ext cx="9613857" cy="1080938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868333" y="2336874"/>
            <a:ext cx="5425849" cy="3599312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3" y="2336873"/>
            <a:ext cx="3876256" cy="3599315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EFA5E-FA76-400D-B3DC-F0BA90E6D107}" type="datetimeFigureOut">
              <a:rPr lang="en-US" dirty="0"/>
              <a:t>9/25/2015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3"/>
            </a:gs>
            <a:gs pos="50000">
              <a:schemeClr val="accent3">
                <a:lumMod val="50000"/>
              </a:schemeClr>
            </a:gs>
            <a:gs pos="100000">
              <a:schemeClr val="accent3">
                <a:lumMod val="50000"/>
              </a:schemeClr>
            </a:gs>
          </a:gsLst>
          <a:lin ang="252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ashOverlay-FullResolve.png"/>
          <p:cNvPicPr>
            <a:picLocks noChangeAspect="1"/>
          </p:cNvPicPr>
          <p:nvPr/>
        </p:nvPicPr>
        <p:blipFill>
          <a:blip r:embed="rId19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0321" y="753228"/>
            <a:ext cx="9613861" cy="10809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1" y="2336873"/>
            <a:ext cx="9613861" cy="35993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0981" y="593618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6E9DEC-419B-4CC5-A080-3B06BD5A8291}" type="datetimeFigureOut">
              <a:rPr lang="en-US" dirty="0"/>
              <a:t>9/25/2015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0321" y="5936188"/>
            <a:ext cx="68706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29455" y="753227"/>
            <a:ext cx="1154151" cy="10907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image" Target="../media/image11.jpeg"/><Relationship Id="rId7" Type="http://schemas.openxmlformats.org/officeDocument/2006/relationships/image" Target="../media/image15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H </a:t>
            </a:r>
            <a:r>
              <a:rPr lang="el-GR" dirty="0" smtClean="0"/>
              <a:t>Χρηματοδότηση της Ιδέας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el-GR" dirty="0" smtClean="0"/>
              <a:t>Παναγιώτης Οικονόμου</a:t>
            </a:r>
          </a:p>
          <a:p>
            <a:r>
              <a:rPr lang="en-US" dirty="0" smtClean="0"/>
              <a:t>Managing Partner</a:t>
            </a:r>
          </a:p>
          <a:p>
            <a:r>
              <a:rPr lang="en-US" dirty="0" smtClean="0"/>
              <a:t>STEP | Strategy, Technology &amp; Planning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1378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Πηγές </a:t>
            </a:r>
            <a:r>
              <a:rPr lang="el-GR" dirty="0" smtClean="0"/>
              <a:t>Χρηματοδότησης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l-GR" dirty="0" smtClean="0"/>
              <a:t>Εξωτερικές Πηγές</a:t>
            </a:r>
          </a:p>
          <a:p>
            <a:pPr lvl="1"/>
            <a:r>
              <a:rPr lang="el-GR" dirty="0" smtClean="0"/>
              <a:t>Δανεισμός</a:t>
            </a:r>
            <a:endParaRPr lang="el-GR" dirty="0"/>
          </a:p>
        </p:txBody>
      </p:sp>
      <p:pic>
        <p:nvPicPr>
          <p:cNvPr id="4" name="Picture 6" descr="https://encrypted-tbn0.gstatic.com/images?q=tbn:ANd9GcR66rTXZJ1GI5LjfB2m2hL8HtwptAwajY4NY5XFv7AXDJTgayC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5897" y="3580897"/>
            <a:ext cx="4057366" cy="2704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8" descr="http://www.afi.org.gr/images/logo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2514" y="5056572"/>
            <a:ext cx="4267527" cy="12165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10" descr="Etean log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9484" y="3579157"/>
            <a:ext cx="4270557" cy="1375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777308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Πηγές </a:t>
            </a:r>
            <a:r>
              <a:rPr lang="el-GR" dirty="0" smtClean="0"/>
              <a:t>Χρηματοδότησης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l-GR" dirty="0" smtClean="0"/>
              <a:t>Εξωτερικές Πηγές</a:t>
            </a:r>
          </a:p>
          <a:p>
            <a:pPr lvl="1"/>
            <a:r>
              <a:rPr lang="en-US" dirty="0" smtClean="0"/>
              <a:t>Leasing</a:t>
            </a:r>
            <a:endParaRPr lang="el-GR" dirty="0"/>
          </a:p>
        </p:txBody>
      </p:sp>
      <p:pic>
        <p:nvPicPr>
          <p:cNvPr id="7" name="Picture 2" descr="Αποτέλεσμα εικόνας για ca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1366" y="5107061"/>
            <a:ext cx="2857500" cy="16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https://encrypted-tbn0.gstatic.com/images?q=tbn:ANd9GcQ8Gp_Hc8rfhVhSJ3BbMAfXzmFEzjEB6REKSV4LnJaI_TiIv57ar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3967" y="5107061"/>
            <a:ext cx="2388647" cy="16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 descr="http://upload.wikimedia.org/wikipedia/commons/a/ac/Arriva_T6_nearside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8761" y="5107061"/>
            <a:ext cx="1604084" cy="16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10" descr="http://www.perizitito.gr/images/D/02443%20w_2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104" y="5107061"/>
            <a:ext cx="2924637" cy="16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6" descr="https://encrypted-tbn2.gstatic.com/images?q=tbn:ANd9GcQKX43ONv8ZH0aO0ssGJXZpbwCu1P67PHsWpWCXPt4TBFCenN-R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321" y="3168412"/>
            <a:ext cx="1456102" cy="18179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0" descr="http://www.cntrline.com/images/page-images/en/machinery-integration-products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8779" y="3168412"/>
            <a:ext cx="5133816" cy="18127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2" descr="http://www.allmoderntechnologies.com/Media/Images/computers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4489" y="3168412"/>
            <a:ext cx="3414377" cy="18127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414530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Πηγές </a:t>
            </a:r>
            <a:r>
              <a:rPr lang="el-GR" dirty="0" smtClean="0"/>
              <a:t>Χρηματοδότησης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l-GR" dirty="0" smtClean="0"/>
              <a:t>Εξωτερικές Πηγές</a:t>
            </a:r>
          </a:p>
          <a:p>
            <a:pPr lvl="1"/>
            <a:r>
              <a:rPr lang="en-US" dirty="0"/>
              <a:t>Venture </a:t>
            </a:r>
            <a:r>
              <a:rPr lang="en-US" dirty="0" smtClean="0"/>
              <a:t>Capitals</a:t>
            </a:r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pPr lvl="1"/>
            <a:r>
              <a:rPr lang="en-US" dirty="0"/>
              <a:t>Business Angels</a:t>
            </a:r>
          </a:p>
          <a:p>
            <a:pPr lvl="1"/>
            <a:endParaRPr lang="el-GR" dirty="0"/>
          </a:p>
        </p:txBody>
      </p:sp>
      <p:pic>
        <p:nvPicPr>
          <p:cNvPr id="14" name="Picture 2" descr="http://www.hvca.gr/fileadmin/templates/hvca_gr/images/log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3775" y="2799776"/>
            <a:ext cx="1152525" cy="1228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4" descr="Hellenic Startups Associati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3775" y="4491406"/>
            <a:ext cx="1562487" cy="10779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6" descr="logotyp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7761" y="4491405"/>
            <a:ext cx="6311891" cy="10779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25693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Πηγές </a:t>
            </a:r>
            <a:r>
              <a:rPr lang="el-GR" dirty="0" smtClean="0"/>
              <a:t>Χρηματοδότησης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l-GR" dirty="0" smtClean="0"/>
              <a:t>Εξωτερικές Πηγές</a:t>
            </a:r>
          </a:p>
          <a:p>
            <a:pPr lvl="1"/>
            <a:r>
              <a:rPr lang="en-US" dirty="0"/>
              <a:t>Business </a:t>
            </a:r>
            <a:r>
              <a:rPr lang="en-US" dirty="0" smtClean="0"/>
              <a:t>Incubators</a:t>
            </a:r>
            <a:endParaRPr lang="en-US" dirty="0"/>
          </a:p>
          <a:p>
            <a:pPr lvl="1"/>
            <a:endParaRPr lang="el-GR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27991" y="2853973"/>
            <a:ext cx="5441723" cy="37349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117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Πηγές </a:t>
            </a:r>
            <a:r>
              <a:rPr lang="el-GR" dirty="0" smtClean="0"/>
              <a:t>Χρηματοδότησης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l-GR" dirty="0" smtClean="0"/>
              <a:t>Εξωτερικές Πηγές</a:t>
            </a:r>
          </a:p>
          <a:p>
            <a:pPr lvl="1"/>
            <a:r>
              <a:rPr lang="en-US" dirty="0" err="1"/>
              <a:t>Crowdfunding</a:t>
            </a:r>
            <a:endParaRPr lang="el-GR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50928" y="4368953"/>
            <a:ext cx="2286615" cy="74563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95109" y="4368953"/>
            <a:ext cx="2286615" cy="462461"/>
          </a:xfrm>
          <a:prstGeom prst="rect">
            <a:avLst/>
          </a:prstGeom>
        </p:spPr>
      </p:pic>
      <p:pic>
        <p:nvPicPr>
          <p:cNvPr id="8" name="Picture 2" descr="Igg_newlogos_721420_walltherapy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9290" y="4368953"/>
            <a:ext cx="2286616" cy="11827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90284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Πηγές </a:t>
            </a:r>
            <a:r>
              <a:rPr lang="el-GR" dirty="0" smtClean="0"/>
              <a:t>Χρηματοδότησης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l-GR" dirty="0" smtClean="0"/>
              <a:t>Εξωτερικές Πηγές</a:t>
            </a:r>
          </a:p>
          <a:p>
            <a:pPr lvl="1"/>
            <a:r>
              <a:rPr lang="el-GR" dirty="0" smtClean="0"/>
              <a:t>Χρηματοδοτήσεις με Ευρωπαϊκά Χρήματα</a:t>
            </a:r>
            <a:endParaRPr lang="el-GR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5062" y="4081815"/>
            <a:ext cx="2970720" cy="1854374"/>
          </a:xfrm>
          <a:prstGeom prst="rect">
            <a:avLst/>
          </a:prstGeom>
        </p:spPr>
      </p:pic>
      <p:pic>
        <p:nvPicPr>
          <p:cNvPr id="2052" name="Picture 4" descr="https://encrypted-tbn1.gstatic.com/images?q=tbn:ANd9GcRq5AnvzljdLyBA3tNgOuShAoS0B3GYuuk6xu8jEGrebU_SJkh-ZQ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6497" y="4081815"/>
            <a:ext cx="2961763" cy="18511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://www.neolaia.gr/wp-content/uploads/2015/03/%CF%86%CE%BF%CE%B9%CF%84%CE%B7%CF%84%CE%B9%CE%BA%CE%AC-%CE%B4%CE%AC%CE%BD%CE%B5%CE%B9%CE%B1-2015-erasmus-plus-%CE%99%CE%9A%CE%A5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0523" y="4087223"/>
            <a:ext cx="3281233" cy="18456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40442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Πηγές </a:t>
            </a:r>
            <a:r>
              <a:rPr lang="el-GR" dirty="0" smtClean="0"/>
              <a:t>Χρηματοδότησης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l-GR" dirty="0" smtClean="0"/>
              <a:t>Εξωτερικές Πηγές</a:t>
            </a:r>
          </a:p>
          <a:p>
            <a:pPr lvl="1"/>
            <a:r>
              <a:rPr lang="el-GR" dirty="0" smtClean="0"/>
              <a:t>Χρηματοδοτήσεις με Ευρωπαϊκά Χρήματα</a:t>
            </a:r>
            <a:endParaRPr lang="el-GR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5062" y="4081815"/>
            <a:ext cx="2970720" cy="1854374"/>
          </a:xfrm>
          <a:prstGeom prst="rect">
            <a:avLst/>
          </a:prstGeom>
        </p:spPr>
      </p:pic>
      <p:pic>
        <p:nvPicPr>
          <p:cNvPr id="2052" name="Picture 4" descr="https://encrypted-tbn1.gstatic.com/images?q=tbn:ANd9GcRq5AnvzljdLyBA3tNgOuShAoS0B3GYuuk6xu8jEGrebU_SJkh-ZQ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6497" y="4081815"/>
            <a:ext cx="2961763" cy="18511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://www.neolaia.gr/wp-content/uploads/2015/03/%CF%86%CE%BF%CE%B9%CF%84%CE%B7%CF%84%CE%B9%CE%BA%CE%AC-%CE%B4%CE%AC%CE%BD%CE%B5%CE%B9%CE%B1-2015-erasmus-plus-%CE%99%CE%9A%CE%A5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0523" y="4087223"/>
            <a:ext cx="3281233" cy="18456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7303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91525" y="753228"/>
            <a:ext cx="9613861" cy="1080938"/>
          </a:xfrm>
        </p:spPr>
        <p:txBody>
          <a:bodyPr/>
          <a:lstStyle/>
          <a:p>
            <a:r>
              <a:rPr lang="el-GR" dirty="0"/>
              <a:t>Πηγές </a:t>
            </a:r>
            <a:r>
              <a:rPr lang="el-GR" dirty="0" smtClean="0"/>
              <a:t>Χρηματοδότησης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91525" y="2336873"/>
            <a:ext cx="9613861" cy="3599316"/>
          </a:xfrm>
        </p:spPr>
        <p:txBody>
          <a:bodyPr/>
          <a:lstStyle/>
          <a:p>
            <a:pPr marL="0" indent="0">
              <a:buNone/>
            </a:pPr>
            <a:r>
              <a:rPr lang="el-GR" dirty="0" smtClean="0"/>
              <a:t>Εξωτερικές Πηγές</a:t>
            </a:r>
          </a:p>
          <a:p>
            <a:pPr lvl="1"/>
            <a:r>
              <a:rPr lang="el-GR" dirty="0" smtClean="0"/>
              <a:t>Χρηματοδοτήσεις με Ευρωπαϊκά Χρήματα</a:t>
            </a:r>
            <a:endParaRPr lang="el-GR" dirty="0"/>
          </a:p>
        </p:txBody>
      </p:sp>
      <p:sp>
        <p:nvSpPr>
          <p:cNvPr id="7" name="Rounded Rectangle 6"/>
          <p:cNvSpPr/>
          <p:nvPr/>
        </p:nvSpPr>
        <p:spPr>
          <a:xfrm>
            <a:off x="649440" y="3734375"/>
            <a:ext cx="1702360" cy="852134"/>
          </a:xfrm>
          <a:prstGeom prst="round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1600" dirty="0" smtClean="0"/>
              <a:t>Ανακοίνωση Προγράμματος</a:t>
            </a:r>
            <a:endParaRPr lang="en-US" sz="1600" dirty="0"/>
          </a:p>
        </p:txBody>
      </p:sp>
      <p:sp>
        <p:nvSpPr>
          <p:cNvPr id="8" name="Rounded Rectangle 7"/>
          <p:cNvSpPr/>
          <p:nvPr/>
        </p:nvSpPr>
        <p:spPr>
          <a:xfrm>
            <a:off x="2894351" y="3734375"/>
            <a:ext cx="1702360" cy="892314"/>
          </a:xfrm>
          <a:prstGeom prst="round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1600" dirty="0"/>
              <a:t>Προδημοσίευση Προγράμματος</a:t>
            </a:r>
            <a:endParaRPr lang="en-US" sz="1600" dirty="0"/>
          </a:p>
        </p:txBody>
      </p:sp>
      <p:sp>
        <p:nvSpPr>
          <p:cNvPr id="9" name="Rounded Rectangle 8"/>
          <p:cNvSpPr/>
          <p:nvPr/>
        </p:nvSpPr>
        <p:spPr>
          <a:xfrm>
            <a:off x="5139262" y="3734375"/>
            <a:ext cx="1702360" cy="892314"/>
          </a:xfrm>
          <a:prstGeom prst="round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1600" dirty="0"/>
              <a:t>Δημοσίευση Προγράμματος</a:t>
            </a:r>
            <a:endParaRPr lang="en-US" sz="1600" dirty="0"/>
          </a:p>
        </p:txBody>
      </p:sp>
      <p:sp>
        <p:nvSpPr>
          <p:cNvPr id="10" name="Rounded Rectangle 9"/>
          <p:cNvSpPr/>
          <p:nvPr/>
        </p:nvSpPr>
        <p:spPr>
          <a:xfrm>
            <a:off x="7370299" y="3694195"/>
            <a:ext cx="1702361" cy="932494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1600" dirty="0"/>
              <a:t>Προετοιμασία Φακέλου</a:t>
            </a:r>
            <a:endParaRPr lang="en-US" sz="1600" dirty="0"/>
          </a:p>
        </p:txBody>
      </p:sp>
      <p:sp>
        <p:nvSpPr>
          <p:cNvPr id="11" name="Rounded Rectangle 10"/>
          <p:cNvSpPr/>
          <p:nvPr/>
        </p:nvSpPr>
        <p:spPr>
          <a:xfrm>
            <a:off x="9595008" y="3674105"/>
            <a:ext cx="1702361" cy="932494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1600" dirty="0" smtClean="0"/>
              <a:t>Υποβολή Φακέλου</a:t>
            </a:r>
            <a:endParaRPr lang="en-US" sz="1600" dirty="0"/>
          </a:p>
        </p:txBody>
      </p:sp>
      <p:sp>
        <p:nvSpPr>
          <p:cNvPr id="12" name="Rounded Rectangle 11"/>
          <p:cNvSpPr/>
          <p:nvPr/>
        </p:nvSpPr>
        <p:spPr>
          <a:xfrm>
            <a:off x="9595006" y="5246220"/>
            <a:ext cx="1702361" cy="932494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 smtClean="0">
                <a:solidFill>
                  <a:sysClr val="windowText" lastClr="000000"/>
                </a:solidFill>
              </a:rPr>
              <a:t>Αξιολόγηση</a:t>
            </a:r>
            <a:endParaRPr lang="en-US" dirty="0">
              <a:solidFill>
                <a:sysClr val="windowText" lastClr="000000"/>
              </a:solidFill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7370299" y="5204785"/>
            <a:ext cx="1701810" cy="932494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 smtClean="0">
                <a:solidFill>
                  <a:sysClr val="windowText" lastClr="000000"/>
                </a:solidFill>
              </a:rPr>
              <a:t>Έγκριση</a:t>
            </a:r>
            <a:endParaRPr lang="en-US" dirty="0">
              <a:solidFill>
                <a:sysClr val="windowText" lastClr="000000"/>
              </a:solidFill>
            </a:endParaRPr>
          </a:p>
        </p:txBody>
      </p:sp>
      <p:sp>
        <p:nvSpPr>
          <p:cNvPr id="14" name="Right Arrow 13"/>
          <p:cNvSpPr/>
          <p:nvPr/>
        </p:nvSpPr>
        <p:spPr>
          <a:xfrm>
            <a:off x="2469648" y="4032612"/>
            <a:ext cx="309282" cy="295835"/>
          </a:xfrm>
          <a:prstGeom prst="rightArrow">
            <a:avLst/>
          </a:prstGeom>
          <a:solidFill>
            <a:srgbClr val="FFFF00"/>
          </a:soli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ight Arrow 14"/>
          <p:cNvSpPr/>
          <p:nvPr/>
        </p:nvSpPr>
        <p:spPr>
          <a:xfrm>
            <a:off x="4713345" y="4032614"/>
            <a:ext cx="309282" cy="295835"/>
          </a:xfrm>
          <a:prstGeom prst="rightArrow">
            <a:avLst/>
          </a:prstGeom>
          <a:solidFill>
            <a:srgbClr val="FFFF00"/>
          </a:soli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ounded Rectangle 19"/>
          <p:cNvSpPr/>
          <p:nvPr/>
        </p:nvSpPr>
        <p:spPr>
          <a:xfrm>
            <a:off x="649441" y="5199338"/>
            <a:ext cx="6192182" cy="937941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 smtClean="0">
                <a:solidFill>
                  <a:sysClr val="windowText" lastClr="000000"/>
                </a:solidFill>
              </a:rPr>
              <a:t>Υλοποίηση Προγράμματος</a:t>
            </a:r>
            <a:endParaRPr lang="en-US" dirty="0">
              <a:solidFill>
                <a:sysClr val="windowText" lastClr="000000"/>
              </a:solidFill>
            </a:endParaRPr>
          </a:p>
        </p:txBody>
      </p:sp>
      <p:sp>
        <p:nvSpPr>
          <p:cNvPr id="29" name="Right Arrow 28"/>
          <p:cNvSpPr/>
          <p:nvPr/>
        </p:nvSpPr>
        <p:spPr>
          <a:xfrm>
            <a:off x="6947175" y="4032612"/>
            <a:ext cx="309282" cy="295835"/>
          </a:xfrm>
          <a:prstGeom prst="rightArrow">
            <a:avLst/>
          </a:prstGeom>
          <a:solidFill>
            <a:srgbClr val="FFFF00"/>
          </a:soli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ight Arrow 29"/>
          <p:cNvSpPr/>
          <p:nvPr/>
        </p:nvSpPr>
        <p:spPr>
          <a:xfrm>
            <a:off x="9186502" y="4018491"/>
            <a:ext cx="309282" cy="295835"/>
          </a:xfrm>
          <a:prstGeom prst="rightArrow">
            <a:avLst/>
          </a:prstGeom>
          <a:solidFill>
            <a:srgbClr val="FFFF00"/>
          </a:soli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ight Arrow 30"/>
          <p:cNvSpPr/>
          <p:nvPr/>
        </p:nvSpPr>
        <p:spPr>
          <a:xfrm rot="5400000">
            <a:off x="10287891" y="4806369"/>
            <a:ext cx="316592" cy="288967"/>
          </a:xfrm>
          <a:prstGeom prst="rightArrow">
            <a:avLst/>
          </a:prstGeom>
          <a:solidFill>
            <a:srgbClr val="FFFF00"/>
          </a:soli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ight Arrow 31"/>
          <p:cNvSpPr/>
          <p:nvPr/>
        </p:nvSpPr>
        <p:spPr>
          <a:xfrm rot="10800000">
            <a:off x="9136343" y="5561223"/>
            <a:ext cx="333171" cy="275067"/>
          </a:xfrm>
          <a:prstGeom prst="rightArrow">
            <a:avLst/>
          </a:prstGeom>
          <a:solidFill>
            <a:srgbClr val="FFFF00"/>
          </a:soli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ight Arrow 32"/>
          <p:cNvSpPr/>
          <p:nvPr/>
        </p:nvSpPr>
        <p:spPr>
          <a:xfrm rot="10800000">
            <a:off x="6896439" y="5530774"/>
            <a:ext cx="333171" cy="275067"/>
          </a:xfrm>
          <a:prstGeom prst="rightArrow">
            <a:avLst/>
          </a:prstGeom>
          <a:solidFill>
            <a:srgbClr val="FFFF00"/>
          </a:soli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78983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20" grpId="0" animBg="1"/>
      <p:bldP spid="29" grpId="0" animBg="1"/>
      <p:bldP spid="30" grpId="0" animBg="1"/>
      <p:bldP spid="31" grpId="0" animBg="1"/>
      <p:bldP spid="32" grpId="0" animBg="1"/>
      <p:bldP spid="3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Πως θα επιλέξουμε χρηματοδότηση για την ιδέα μας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3452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Πως θα επιλέξουμε χρηματοδότηση για την ιδέα μας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Να </a:t>
            </a:r>
            <a:r>
              <a:rPr lang="el-GR" dirty="0"/>
              <a:t>διαλέξουμε τον βέλτιστο συνδυασμό εσωτερικής και εξωτερικής χρηματοδότησης</a:t>
            </a:r>
          </a:p>
          <a:p>
            <a:r>
              <a:rPr lang="el-GR" dirty="0"/>
              <a:t>Να υπολογίσουμε το κόστος χρηματοδότησης</a:t>
            </a:r>
          </a:p>
          <a:p>
            <a:r>
              <a:rPr lang="el-GR" dirty="0"/>
              <a:t>Να αποφασίσουμε </a:t>
            </a:r>
            <a:r>
              <a:rPr lang="el-GR" dirty="0">
                <a:solidFill>
                  <a:srgbClr val="FFFF00"/>
                </a:solidFill>
              </a:rPr>
              <a:t>χωρίς βιασύνη </a:t>
            </a:r>
            <a:r>
              <a:rPr lang="el-GR" dirty="0"/>
              <a:t>το </a:t>
            </a:r>
            <a:r>
              <a:rPr lang="el-GR" dirty="0">
                <a:solidFill>
                  <a:srgbClr val="FF0000"/>
                </a:solidFill>
              </a:rPr>
              <a:t>πότε</a:t>
            </a:r>
            <a:r>
              <a:rPr lang="el-GR" dirty="0"/>
              <a:t> θα </a:t>
            </a:r>
            <a:br>
              <a:rPr lang="el-GR" dirty="0"/>
            </a:br>
            <a:r>
              <a:rPr lang="el-GR" dirty="0"/>
              <a:t>χρηματοδοτήσουμε </a:t>
            </a:r>
            <a:r>
              <a:rPr lang="el-GR" dirty="0">
                <a:solidFill>
                  <a:srgbClr val="FF0000"/>
                </a:solidFill>
              </a:rPr>
              <a:t>ποια</a:t>
            </a:r>
            <a:r>
              <a:rPr lang="el-GR" dirty="0"/>
              <a:t> δραστηριότητα (ή επένδυση)</a:t>
            </a:r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1176632670"/>
              </p:ext>
            </p:extLst>
          </p:nvPr>
        </p:nvGraphicFramePr>
        <p:xfrm>
          <a:off x="7334059" y="3283643"/>
          <a:ext cx="4988570" cy="344244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8568424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Σήμερα θα συζητήσουμε για: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smtClean="0"/>
              <a:t>Λίγα λόγια για αρχή</a:t>
            </a:r>
          </a:p>
          <a:p>
            <a:r>
              <a:rPr lang="el-GR" dirty="0" smtClean="0"/>
              <a:t>Ανάγκες χρηματοδότησης</a:t>
            </a:r>
          </a:p>
          <a:p>
            <a:r>
              <a:rPr lang="el-GR" dirty="0" smtClean="0"/>
              <a:t>Που θα βρούμε χρήματα για την ιδέα μας;</a:t>
            </a:r>
          </a:p>
          <a:p>
            <a:r>
              <a:rPr lang="el-GR" dirty="0" smtClean="0"/>
              <a:t>Πως θα επιλέξουμε τη χρηματοδότηση που μας ταιριάζει;</a:t>
            </a:r>
          </a:p>
          <a:p>
            <a:r>
              <a:rPr lang="en-US" dirty="0" smtClean="0"/>
              <a:t>Do’s &amp; Don’ts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6835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Πως θα επιλέξουμε χρηματοδότηση για την ιδέα μας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dirty="0"/>
              <a:t>Μην </a:t>
            </a:r>
            <a:r>
              <a:rPr lang="el-GR" dirty="0" smtClean="0"/>
              <a:t>ενθουσιάζεστε!</a:t>
            </a:r>
            <a:endParaRPr lang="el-GR" dirty="0"/>
          </a:p>
          <a:p>
            <a:endParaRPr lang="el-GR" dirty="0"/>
          </a:p>
          <a:p>
            <a:r>
              <a:rPr lang="el-GR" dirty="0"/>
              <a:t>Επιλέξτε αξιόπιστους χρηματοδότες</a:t>
            </a:r>
          </a:p>
          <a:p>
            <a:endParaRPr lang="el-GR" dirty="0"/>
          </a:p>
          <a:p>
            <a:r>
              <a:rPr lang="el-GR" dirty="0"/>
              <a:t>Χρηματοδοτήστε </a:t>
            </a:r>
            <a:r>
              <a:rPr lang="el-GR" dirty="0">
                <a:solidFill>
                  <a:srgbClr val="FF0000"/>
                </a:solidFill>
              </a:rPr>
              <a:t>ανάγκες</a:t>
            </a:r>
            <a:r>
              <a:rPr lang="el-GR" dirty="0"/>
              <a:t> και όχι </a:t>
            </a:r>
            <a:r>
              <a:rPr lang="el-GR" dirty="0">
                <a:solidFill>
                  <a:srgbClr val="FF0000"/>
                </a:solidFill>
              </a:rPr>
              <a:t>επιθυμίες</a:t>
            </a:r>
            <a:r>
              <a:rPr lang="el-GR" dirty="0"/>
              <a:t>!</a:t>
            </a:r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1224969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Do’s &amp; Don’ts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0625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Do’s &amp; Don’ts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l-GR" dirty="0" smtClean="0"/>
              <a:t>Χρειάζεστε </a:t>
            </a:r>
            <a:r>
              <a:rPr lang="en-US" dirty="0" smtClean="0"/>
              <a:t>Business Plan</a:t>
            </a:r>
            <a:endParaRPr lang="el-GR" dirty="0"/>
          </a:p>
          <a:p>
            <a:endParaRPr lang="el-GR" dirty="0"/>
          </a:p>
          <a:p>
            <a:r>
              <a:rPr lang="el-GR" dirty="0"/>
              <a:t>Πρέπει να κάνετε προβλέψεις για την κερδοφορία και τις χρηματικές ροές της επιχείρησης</a:t>
            </a:r>
          </a:p>
          <a:p>
            <a:endParaRPr lang="el-GR" dirty="0" smtClean="0"/>
          </a:p>
          <a:p>
            <a:r>
              <a:rPr lang="el-GR" dirty="0"/>
              <a:t>Σκεφτείτε όπως σκέφτεται ο </a:t>
            </a:r>
            <a:r>
              <a:rPr lang="el-GR" dirty="0">
                <a:solidFill>
                  <a:srgbClr val="FFFF00"/>
                </a:solidFill>
              </a:rPr>
              <a:t>«απέναντι»</a:t>
            </a:r>
            <a:r>
              <a:rPr lang="el-GR" dirty="0"/>
              <a:t>!</a:t>
            </a:r>
          </a:p>
          <a:p>
            <a:endParaRPr lang="el-GR" dirty="0" smtClean="0"/>
          </a:p>
          <a:p>
            <a:r>
              <a:rPr lang="el-GR" dirty="0"/>
              <a:t>Πρέπει να έχετε απαντήσεις στις ερωτήσεις </a:t>
            </a:r>
            <a:r>
              <a:rPr lang="el-GR" dirty="0" smtClean="0">
                <a:solidFill>
                  <a:srgbClr val="FFFF00"/>
                </a:solidFill>
              </a:rPr>
              <a:t>«ποσό χρήματα θέλετε»</a:t>
            </a:r>
            <a:r>
              <a:rPr lang="el-GR" dirty="0" smtClean="0"/>
              <a:t> </a:t>
            </a:r>
            <a:r>
              <a:rPr lang="el-GR" dirty="0"/>
              <a:t>και </a:t>
            </a:r>
            <a:r>
              <a:rPr lang="el-GR" dirty="0" smtClean="0">
                <a:solidFill>
                  <a:srgbClr val="FFFF00"/>
                </a:solidFill>
              </a:rPr>
              <a:t>«πως </a:t>
            </a:r>
            <a:r>
              <a:rPr lang="el-GR" dirty="0">
                <a:solidFill>
                  <a:srgbClr val="FFFF00"/>
                </a:solidFill>
              </a:rPr>
              <a:t>θα το </a:t>
            </a:r>
            <a:r>
              <a:rPr lang="el-GR" dirty="0" smtClean="0">
                <a:solidFill>
                  <a:srgbClr val="FFFF00"/>
                </a:solidFill>
              </a:rPr>
              <a:t>εξοφλήσετε»</a:t>
            </a:r>
            <a:endParaRPr lang="el-GR" dirty="0">
              <a:solidFill>
                <a:srgbClr val="FFFF00"/>
              </a:solidFill>
            </a:endParaRPr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9232844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Do’s &amp; Don’ts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dirty="0"/>
              <a:t>Για τα χρηματοδοτούμενα προγράμματα:</a:t>
            </a:r>
          </a:p>
          <a:p>
            <a:pPr lvl="1"/>
            <a:r>
              <a:rPr lang="el-GR" dirty="0"/>
              <a:t>Ξεκινήστε να ψάχνετε χρηματοδότηση </a:t>
            </a:r>
            <a:r>
              <a:rPr lang="el-GR" dirty="0">
                <a:solidFill>
                  <a:srgbClr val="FFFF00"/>
                </a:solidFill>
              </a:rPr>
              <a:t>νωρίς</a:t>
            </a:r>
          </a:p>
          <a:p>
            <a:pPr lvl="1"/>
            <a:r>
              <a:rPr lang="el-GR" dirty="0"/>
              <a:t>Επιλέξτε έναν αξιόπιστο σύμβουλο</a:t>
            </a:r>
          </a:p>
          <a:p>
            <a:pPr lvl="1"/>
            <a:r>
              <a:rPr lang="el-GR" dirty="0"/>
              <a:t>Συνεργαστείτε μαζί του</a:t>
            </a:r>
          </a:p>
          <a:p>
            <a:pPr lvl="1"/>
            <a:r>
              <a:rPr lang="el-GR" dirty="0"/>
              <a:t>Ζητήστε να κάνετε </a:t>
            </a:r>
            <a:r>
              <a:rPr lang="el-GR" dirty="0" err="1">
                <a:solidFill>
                  <a:srgbClr val="FFFF00"/>
                </a:solidFill>
              </a:rPr>
              <a:t>προαξιολόγηση</a:t>
            </a:r>
            <a:endParaRPr lang="el-GR" dirty="0">
              <a:solidFill>
                <a:srgbClr val="FFFF00"/>
              </a:solidFill>
            </a:endParaRPr>
          </a:p>
          <a:p>
            <a:pPr lvl="1"/>
            <a:r>
              <a:rPr lang="el-GR" dirty="0"/>
              <a:t>Σχεδιάστε τις </a:t>
            </a:r>
            <a:r>
              <a:rPr lang="el-GR" dirty="0" err="1"/>
              <a:t>χρηματοροές</a:t>
            </a:r>
            <a:r>
              <a:rPr lang="el-GR" dirty="0"/>
              <a:t> του προγράμματος</a:t>
            </a:r>
          </a:p>
          <a:p>
            <a:endParaRPr lang="el-GR" dirty="0" smtClean="0"/>
          </a:p>
          <a:p>
            <a:r>
              <a:rPr lang="el-GR" dirty="0"/>
              <a:t>Μην πληρώσετε </a:t>
            </a:r>
            <a:r>
              <a:rPr lang="el-GR" b="1" dirty="0">
                <a:solidFill>
                  <a:srgbClr val="C00000"/>
                </a:solidFill>
              </a:rPr>
              <a:t>ΠΟΤΕ</a:t>
            </a:r>
            <a:r>
              <a:rPr lang="el-GR" dirty="0">
                <a:solidFill>
                  <a:srgbClr val="C00000"/>
                </a:solidFill>
              </a:rPr>
              <a:t> </a:t>
            </a:r>
            <a:r>
              <a:rPr lang="el-GR" dirty="0"/>
              <a:t>για να σας </a:t>
            </a:r>
            <a:r>
              <a:rPr lang="el-GR" dirty="0" smtClean="0"/>
              <a:t>ενημερώσουν </a:t>
            </a:r>
            <a:r>
              <a:rPr lang="el-GR" dirty="0"/>
              <a:t>σχετικά με νέα προγράμματα χρηματοδότησης</a:t>
            </a:r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1451423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Ευχαριστώ πολύ!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05714" y="4920343"/>
            <a:ext cx="4488468" cy="101584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l-GR" dirty="0" smtClean="0"/>
              <a:t>Παναγιώτης Οικονόμου</a:t>
            </a:r>
            <a:endParaRPr lang="en-US" dirty="0" smtClean="0"/>
          </a:p>
          <a:p>
            <a:pPr marL="0" indent="0" algn="ctr">
              <a:buNone/>
            </a:pPr>
            <a:r>
              <a:rPr lang="en-US" dirty="0" smtClean="0"/>
              <a:t>economou@step-net.eu</a:t>
            </a:r>
            <a:endParaRPr lang="el-GR" dirty="0"/>
          </a:p>
          <a:p>
            <a:endParaRPr lang="el-GR" dirty="0"/>
          </a:p>
        </p:txBody>
      </p:sp>
      <p:pic>
        <p:nvPicPr>
          <p:cNvPr id="4" name="Picture 2" descr="http://sd.keepcalm-o-matic.co.uk/i/keep-calm-and-ask-any-question-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321" y="2174380"/>
            <a:ext cx="3362325" cy="3924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47975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Λίγα λόγια για αρχή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9176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Λίγα λόγια για αρχή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smtClean="0"/>
              <a:t>Γιατί συζητάμε για χρηματοδοτήσεις σήμερα;</a:t>
            </a:r>
          </a:p>
          <a:p>
            <a:endParaRPr lang="el-GR" dirty="0" smtClean="0"/>
          </a:p>
          <a:p>
            <a:r>
              <a:rPr lang="el-GR" dirty="0" smtClean="0"/>
              <a:t>Τα δυο βασικά ερωτήματα που πρέπει να απαντήσουμε πριν αναζητήσουμε χρηματοδότηση:</a:t>
            </a:r>
          </a:p>
          <a:p>
            <a:pPr lvl="1"/>
            <a:endParaRPr lang="el-GR" dirty="0" smtClean="0"/>
          </a:p>
          <a:p>
            <a:pPr lvl="1"/>
            <a:r>
              <a:rPr lang="el-GR" dirty="0" smtClean="0"/>
              <a:t>Πόσα χρήματα χρειάζομαι;</a:t>
            </a:r>
          </a:p>
          <a:p>
            <a:pPr lvl="1"/>
            <a:endParaRPr lang="el-GR" dirty="0" smtClean="0"/>
          </a:p>
          <a:p>
            <a:pPr lvl="1"/>
            <a:r>
              <a:rPr lang="el-GR" dirty="0" smtClean="0"/>
              <a:t>Που θα τα βρω;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7114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Ανάγκες Χρηματοδότησης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7336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Ανάγκες Χρηματοδότησης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smtClean="0"/>
              <a:t>Πριν την ίδρυση της επιχείρησης</a:t>
            </a:r>
          </a:p>
          <a:p>
            <a:r>
              <a:rPr lang="el-GR" dirty="0" smtClean="0"/>
              <a:t>Κατά την ίδρυση / εγκατάσταση</a:t>
            </a:r>
          </a:p>
          <a:p>
            <a:endParaRPr lang="el-GR" dirty="0" smtClean="0"/>
          </a:p>
          <a:p>
            <a:r>
              <a:rPr lang="el-GR" dirty="0" smtClean="0"/>
              <a:t>Επενδύσεις σε πάγια</a:t>
            </a:r>
          </a:p>
          <a:p>
            <a:r>
              <a:rPr lang="el-GR" dirty="0" smtClean="0"/>
              <a:t>Μακροπρόθεσμες επενδύσεις</a:t>
            </a:r>
          </a:p>
          <a:p>
            <a:endParaRPr lang="el-GR" dirty="0"/>
          </a:p>
          <a:p>
            <a:r>
              <a:rPr lang="el-GR" dirty="0" smtClean="0"/>
              <a:t>Κεφάλαιο Κίνησης</a:t>
            </a:r>
            <a:endParaRPr lang="en-US" dirty="0"/>
          </a:p>
        </p:txBody>
      </p:sp>
      <p:sp>
        <p:nvSpPr>
          <p:cNvPr id="4" name="Rounded Rectangle 3"/>
          <p:cNvSpPr/>
          <p:nvPr/>
        </p:nvSpPr>
        <p:spPr>
          <a:xfrm>
            <a:off x="7982857" y="2444057"/>
            <a:ext cx="2438400" cy="565984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 smtClean="0"/>
              <a:t>Επένδυση</a:t>
            </a:r>
            <a:endParaRPr lang="en-US" dirty="0"/>
          </a:p>
        </p:txBody>
      </p:sp>
      <p:sp>
        <p:nvSpPr>
          <p:cNvPr id="5" name="Rounded Rectangle 4"/>
          <p:cNvSpPr/>
          <p:nvPr/>
        </p:nvSpPr>
        <p:spPr>
          <a:xfrm>
            <a:off x="7982856" y="3543710"/>
            <a:ext cx="2438400" cy="565984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 smtClean="0"/>
              <a:t>Παραγωγική Διαδικασία</a:t>
            </a:r>
            <a:endParaRPr lang="en-US" dirty="0"/>
          </a:p>
        </p:txBody>
      </p:sp>
      <p:sp>
        <p:nvSpPr>
          <p:cNvPr id="6" name="Rounded Rectangle 5"/>
          <p:cNvSpPr/>
          <p:nvPr/>
        </p:nvSpPr>
        <p:spPr>
          <a:xfrm>
            <a:off x="7982856" y="4716888"/>
            <a:ext cx="2438400" cy="565984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 smtClean="0"/>
              <a:t>Πώληση</a:t>
            </a:r>
            <a:endParaRPr lang="en-US" dirty="0"/>
          </a:p>
        </p:txBody>
      </p:sp>
      <p:sp>
        <p:nvSpPr>
          <p:cNvPr id="7" name="Rounded Rectangle 6"/>
          <p:cNvSpPr/>
          <p:nvPr/>
        </p:nvSpPr>
        <p:spPr>
          <a:xfrm>
            <a:off x="7982857" y="5817217"/>
            <a:ext cx="2438400" cy="565984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 smtClean="0"/>
              <a:t>Είσπραξη</a:t>
            </a:r>
            <a:endParaRPr lang="en-US" dirty="0"/>
          </a:p>
        </p:txBody>
      </p:sp>
      <p:sp>
        <p:nvSpPr>
          <p:cNvPr id="8" name="Down Arrow 7"/>
          <p:cNvSpPr/>
          <p:nvPr/>
        </p:nvSpPr>
        <p:spPr>
          <a:xfrm>
            <a:off x="9020627" y="3134758"/>
            <a:ext cx="362857" cy="299216"/>
          </a:xfrm>
          <a:prstGeom prst="downArrow">
            <a:avLst/>
          </a:prstGeom>
          <a:solidFill>
            <a:schemeClr val="tx1"/>
          </a:soli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Down Arrow 8"/>
          <p:cNvSpPr/>
          <p:nvPr/>
        </p:nvSpPr>
        <p:spPr>
          <a:xfrm>
            <a:off x="9020628" y="4263683"/>
            <a:ext cx="362857" cy="299216"/>
          </a:xfrm>
          <a:prstGeom prst="downArrow">
            <a:avLst/>
          </a:prstGeom>
          <a:solidFill>
            <a:schemeClr val="tx1"/>
          </a:soli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Down Arrow 9"/>
          <p:cNvSpPr/>
          <p:nvPr/>
        </p:nvSpPr>
        <p:spPr>
          <a:xfrm>
            <a:off x="9020628" y="5407589"/>
            <a:ext cx="362857" cy="299216"/>
          </a:xfrm>
          <a:prstGeom prst="downArrow">
            <a:avLst/>
          </a:prstGeom>
          <a:solidFill>
            <a:schemeClr val="tx1"/>
          </a:soli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8537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Πηγές Χρηματοδότησης για την ιδέα μας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9944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Πηγές Χρηματοδότησης</a:t>
            </a:r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idx="1"/>
          </p:nvPr>
        </p:nvSpPr>
        <p:spPr>
          <a:xfrm>
            <a:off x="680319" y="2164477"/>
            <a:ext cx="4472327" cy="693135"/>
          </a:xfrm>
        </p:spPr>
        <p:txBody>
          <a:bodyPr/>
          <a:lstStyle/>
          <a:p>
            <a:r>
              <a:rPr lang="el-GR" dirty="0" smtClean="0"/>
              <a:t>Εσωτερικές Πηγές</a:t>
            </a:r>
            <a:endParaRPr lang="en-US" dirty="0"/>
          </a:p>
        </p:txBody>
      </p:sp>
      <p:grpSp>
        <p:nvGrpSpPr>
          <p:cNvPr id="3" name="Group 2"/>
          <p:cNvGrpSpPr/>
          <p:nvPr/>
        </p:nvGrpSpPr>
        <p:grpSpPr>
          <a:xfrm>
            <a:off x="1117456" y="3532715"/>
            <a:ext cx="3066214" cy="2317294"/>
            <a:chOff x="1117456" y="3532715"/>
            <a:chExt cx="3066214" cy="2317294"/>
          </a:xfrm>
        </p:grpSpPr>
        <p:pic>
          <p:nvPicPr>
            <p:cNvPr id="17" name="Picture 2" descr="https://twowisegals.files.wordpress.com/2013/11/happy-savings.jpe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17456" y="3532715"/>
              <a:ext cx="3066214" cy="184785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0" name="TextBox 19"/>
            <p:cNvSpPr txBox="1"/>
            <p:nvPr/>
          </p:nvSpPr>
          <p:spPr>
            <a:xfrm>
              <a:off x="1824856" y="5480677"/>
              <a:ext cx="165141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l-GR" dirty="0"/>
                <a:t>Ίδια κεφάλαια</a:t>
              </a:r>
              <a:endParaRPr lang="en-GB" dirty="0"/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4524981" y="3532715"/>
            <a:ext cx="2466975" cy="2317294"/>
            <a:chOff x="4524981" y="3532715"/>
            <a:chExt cx="2466975" cy="2317294"/>
          </a:xfrm>
        </p:grpSpPr>
        <p:pic>
          <p:nvPicPr>
            <p:cNvPr id="18" name="Picture 4" descr="http://financialadvisor.gr/images/investments/investments6.jp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24981" y="3532715"/>
              <a:ext cx="2466975" cy="184785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1" name="TextBox 20"/>
            <p:cNvSpPr txBox="1"/>
            <p:nvPr/>
          </p:nvSpPr>
          <p:spPr>
            <a:xfrm>
              <a:off x="4831908" y="5480677"/>
              <a:ext cx="185311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l-GR" dirty="0"/>
                <a:t>Κέρδη</a:t>
              </a:r>
              <a:endParaRPr lang="en-GB" dirty="0"/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7333267" y="3532715"/>
            <a:ext cx="3519197" cy="2343953"/>
            <a:chOff x="7333267" y="3532715"/>
            <a:chExt cx="3519197" cy="2343953"/>
          </a:xfrm>
        </p:grpSpPr>
        <p:pic>
          <p:nvPicPr>
            <p:cNvPr id="19" name="Picture 6" descr="http://www.therapyact.gr/images/uploads/Family%20Counseling%2011.pn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33267" y="3532715"/>
              <a:ext cx="3519197" cy="184338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2" name="TextBox 21"/>
            <p:cNvSpPr txBox="1"/>
            <p:nvPr/>
          </p:nvSpPr>
          <p:spPr>
            <a:xfrm>
              <a:off x="7810302" y="5507336"/>
              <a:ext cx="256512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l-GR" dirty="0"/>
                <a:t>Άλλες, διάφορες πηγές</a:t>
              </a:r>
              <a:endParaRPr lang="en-GB" dirty="0"/>
            </a:p>
          </p:txBody>
        </p:sp>
      </p:grpSp>
    </p:spTree>
    <p:extLst>
      <p:ext uri="{BB962C8B-B14F-4D97-AF65-F5344CB8AC3E}">
        <p14:creationId xmlns:p14="http://schemas.microsoft.com/office/powerpoint/2010/main" val="10988280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Πηγές </a:t>
            </a:r>
            <a:r>
              <a:rPr lang="el-GR" dirty="0" smtClean="0"/>
              <a:t>Χρηματοδότησης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l-GR" dirty="0" smtClean="0"/>
              <a:t>Εξωτερικές Πηγές</a:t>
            </a:r>
          </a:p>
          <a:p>
            <a:pPr lvl="1"/>
            <a:r>
              <a:rPr lang="el-GR" dirty="0"/>
              <a:t>Δανεισμός</a:t>
            </a:r>
          </a:p>
          <a:p>
            <a:pPr lvl="1"/>
            <a:r>
              <a:rPr lang="en-US" dirty="0"/>
              <a:t>Leasing</a:t>
            </a:r>
          </a:p>
          <a:p>
            <a:pPr lvl="1"/>
            <a:r>
              <a:rPr lang="en-US" dirty="0"/>
              <a:t>Venture Capitals</a:t>
            </a:r>
          </a:p>
          <a:p>
            <a:pPr lvl="1"/>
            <a:r>
              <a:rPr lang="en-US" dirty="0"/>
              <a:t>Business </a:t>
            </a:r>
            <a:r>
              <a:rPr lang="en-US" dirty="0" smtClean="0"/>
              <a:t>Angels</a:t>
            </a:r>
            <a:endParaRPr lang="el-GR" dirty="0" smtClean="0"/>
          </a:p>
          <a:p>
            <a:pPr lvl="1"/>
            <a:r>
              <a:rPr lang="en-US" dirty="0"/>
              <a:t>Business Incubators</a:t>
            </a:r>
          </a:p>
          <a:p>
            <a:pPr lvl="1"/>
            <a:r>
              <a:rPr lang="en-US" dirty="0" err="1"/>
              <a:t>Crowdfunding</a:t>
            </a:r>
            <a:endParaRPr lang="en-US" dirty="0"/>
          </a:p>
          <a:p>
            <a:pPr lvl="1"/>
            <a:r>
              <a:rPr lang="el-GR" dirty="0"/>
              <a:t>Χρηματοδοτήσεις με Ευρωπαϊκά χρήματα</a:t>
            </a:r>
          </a:p>
        </p:txBody>
      </p:sp>
    </p:spTree>
    <p:extLst>
      <p:ext uri="{BB962C8B-B14F-4D97-AF65-F5344CB8AC3E}">
        <p14:creationId xmlns:p14="http://schemas.microsoft.com/office/powerpoint/2010/main" val="7286624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Berlin">
  <a:themeElements>
    <a:clrScheme name="Berlin">
      <a:dk1>
        <a:sysClr val="windowText" lastClr="000000"/>
      </a:dk1>
      <a:lt1>
        <a:sysClr val="window" lastClr="FFFFFF"/>
      </a:lt1>
      <a:dk2>
        <a:srgbClr val="9D360E"/>
      </a:dk2>
      <a:lt2>
        <a:srgbClr val="E7E6E6"/>
      </a:lt2>
      <a:accent1>
        <a:srgbClr val="F09415"/>
      </a:accent1>
      <a:accent2>
        <a:srgbClr val="C1B56B"/>
      </a:accent2>
      <a:accent3>
        <a:srgbClr val="4BAF73"/>
      </a:accent3>
      <a:accent4>
        <a:srgbClr val="5AA6C0"/>
      </a:accent4>
      <a:accent5>
        <a:srgbClr val="D17DF9"/>
      </a:accent5>
      <a:accent6>
        <a:srgbClr val="FA7E5C"/>
      </a:accent6>
      <a:hlink>
        <a:srgbClr val="FFAE3E"/>
      </a:hlink>
      <a:folHlink>
        <a:srgbClr val="FCC77E"/>
      </a:folHlink>
    </a:clrScheme>
    <a:fontScheme name="Berlin">
      <a:maj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erli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0000"/>
                <a:lumMod val="11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6000"/>
                <a:shade val="100000"/>
                <a:hueMod val="270000"/>
                <a:satMod val="200000"/>
                <a:lumMod val="128000"/>
              </a:schemeClr>
            </a:gs>
            <a:gs pos="50000">
              <a:schemeClr val="phClr">
                <a:shade val="100000"/>
                <a:hueMod val="100000"/>
                <a:satMod val="110000"/>
                <a:lumMod val="130000"/>
              </a:schemeClr>
            </a:gs>
            <a:gs pos="100000">
              <a:schemeClr val="phClr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erlin" id="{7B5DBA9E-B069-418E-9360-A61BDD0615A4}" vid="{C0CBE056-4EF4-4D92-969E-947779DA7AA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Berlin</Template>
  <TotalTime>112</TotalTime>
  <Words>364</Words>
  <Application>Microsoft Office PowerPoint</Application>
  <PresentationFormat>Widescreen</PresentationFormat>
  <Paragraphs>119</Paragraphs>
  <Slides>24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7" baseType="lpstr">
      <vt:lpstr>Arial</vt:lpstr>
      <vt:lpstr>Trebuchet MS</vt:lpstr>
      <vt:lpstr>Berlin</vt:lpstr>
      <vt:lpstr>H Χρηματοδότηση της Ιδέας</vt:lpstr>
      <vt:lpstr>Σήμερα θα συζητήσουμε για:</vt:lpstr>
      <vt:lpstr>Λίγα λόγια για αρχή</vt:lpstr>
      <vt:lpstr>Λίγα λόγια για αρχή</vt:lpstr>
      <vt:lpstr>Ανάγκες Χρηματοδότησης</vt:lpstr>
      <vt:lpstr>Ανάγκες Χρηματοδότησης</vt:lpstr>
      <vt:lpstr>Πηγές Χρηματοδότησης για την ιδέα μας</vt:lpstr>
      <vt:lpstr>Πηγές Χρηματοδότησης</vt:lpstr>
      <vt:lpstr>Πηγές Χρηματοδότησης</vt:lpstr>
      <vt:lpstr>Πηγές Χρηματοδότησης</vt:lpstr>
      <vt:lpstr>Πηγές Χρηματοδότησης</vt:lpstr>
      <vt:lpstr>Πηγές Χρηματοδότησης</vt:lpstr>
      <vt:lpstr>Πηγές Χρηματοδότησης</vt:lpstr>
      <vt:lpstr>Πηγές Χρηματοδότησης</vt:lpstr>
      <vt:lpstr>Πηγές Χρηματοδότησης</vt:lpstr>
      <vt:lpstr>Πηγές Χρηματοδότησης</vt:lpstr>
      <vt:lpstr>Πηγές Χρηματοδότησης</vt:lpstr>
      <vt:lpstr>Πως θα επιλέξουμε χρηματοδότηση για την ιδέα μας</vt:lpstr>
      <vt:lpstr>Πως θα επιλέξουμε χρηματοδότηση για την ιδέα μας</vt:lpstr>
      <vt:lpstr>Πως θα επιλέξουμε χρηματοδότηση για την ιδέα μας</vt:lpstr>
      <vt:lpstr>Do’s &amp; Don’ts</vt:lpstr>
      <vt:lpstr>Do’s &amp; Don’ts</vt:lpstr>
      <vt:lpstr>Do’s &amp; Don’ts</vt:lpstr>
      <vt:lpstr>Ευχαριστώ πολύ!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Πηγές Χρηματοδότησης</dc:title>
  <dc:creator>Panagiotis Economou</dc:creator>
  <cp:lastModifiedBy>Panagiotis Economou</cp:lastModifiedBy>
  <cp:revision>13</cp:revision>
  <dcterms:created xsi:type="dcterms:W3CDTF">2015-09-25T08:04:10Z</dcterms:created>
  <dcterms:modified xsi:type="dcterms:W3CDTF">2015-09-25T09:56:59Z</dcterms:modified>
</cp:coreProperties>
</file>